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69" r:id="rId2"/>
    <p:sldId id="256"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E9C27-E3E9-4ECE-91D6-C86B8A982AFF}"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65CE-6E43-4991-BCB5-F04EC8E19620}" type="slidenum">
              <a:rPr lang="en-US" smtClean="0"/>
              <a:t>‹#›</a:t>
            </a:fld>
            <a:endParaRPr lang="en-US"/>
          </a:p>
        </p:txBody>
      </p:sp>
    </p:spTree>
    <p:extLst>
      <p:ext uri="{BB962C8B-B14F-4D97-AF65-F5344CB8AC3E}">
        <p14:creationId xmlns:p14="http://schemas.microsoft.com/office/powerpoint/2010/main" val="144959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53361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2852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70712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746390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468420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929E7D-67C2-478D-B0AC-3878201898D8}"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79888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929E7D-67C2-478D-B0AC-3878201898D8}" type="datetimeFigureOut">
              <a:rPr lang="en-US" smtClean="0"/>
              <a:t>2/12/2023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46749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265816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86865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18661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29E7D-67C2-478D-B0AC-3878201898D8}"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260880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29E7D-67C2-478D-B0AC-3878201898D8}"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34247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29E7D-67C2-478D-B0AC-3878201898D8}"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33948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29E7D-67C2-478D-B0AC-3878201898D8}"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81172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29E7D-67C2-478D-B0AC-3878201898D8}"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92642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121584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29E7D-67C2-478D-B0AC-3878201898D8}"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E73C9B-D9A2-4DA2-AF94-DBE9ACB31512}" type="slidenum">
              <a:rPr lang="en-US" smtClean="0"/>
              <a:t>‹#›</a:t>
            </a:fld>
            <a:endParaRPr lang="en-US"/>
          </a:p>
        </p:txBody>
      </p:sp>
    </p:spTree>
    <p:extLst>
      <p:ext uri="{BB962C8B-B14F-4D97-AF65-F5344CB8AC3E}">
        <p14:creationId xmlns:p14="http://schemas.microsoft.com/office/powerpoint/2010/main" val="38749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4929E7D-67C2-478D-B0AC-3878201898D8}" type="datetimeFigureOut">
              <a:rPr lang="en-US" smtClean="0"/>
              <a:t>2/12/2023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7E73C9B-D9A2-4DA2-AF94-DBE9ACB31512}" type="slidenum">
              <a:rPr lang="en-US" smtClean="0"/>
              <a:t>‹#›</a:t>
            </a:fld>
            <a:endParaRPr lang="en-US"/>
          </a:p>
        </p:txBody>
      </p:sp>
    </p:spTree>
    <p:extLst>
      <p:ext uri="{BB962C8B-B14F-4D97-AF65-F5344CB8AC3E}">
        <p14:creationId xmlns:p14="http://schemas.microsoft.com/office/powerpoint/2010/main" val="3807887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5065" y="1064260"/>
            <a:ext cx="8825865" cy="3713480"/>
          </a:xfrm>
        </p:spPr>
        <p:txBody>
          <a:bodyPr>
            <a:normAutofit/>
          </a:bodyPr>
          <a:lstStyle/>
          <a:p>
            <a:pPr algn="ctr"/>
            <a:r>
              <a:rPr lang="en-US" dirty="0" smtClean="0"/>
              <a:t>SQA ENGINEER</a:t>
            </a:r>
            <a:br>
              <a:rPr lang="en-US" dirty="0" smtClean="0"/>
            </a:br>
            <a:r>
              <a:rPr lang="en-US" dirty="0" smtClean="0"/>
              <a:t>System Testing &amp; its Types</a:t>
            </a:r>
            <a:endParaRPr lang="en-US" sz="2800" dirty="0"/>
          </a:p>
        </p:txBody>
      </p:sp>
      <p:sp>
        <p:nvSpPr>
          <p:cNvPr id="3" name="Subtitle 2"/>
          <p:cNvSpPr>
            <a:spLocks noGrp="1"/>
          </p:cNvSpPr>
          <p:nvPr>
            <p:ph type="subTitle" idx="1"/>
          </p:nvPr>
        </p:nvSpPr>
        <p:spPr>
          <a:xfrm>
            <a:off x="1155065" y="4777105"/>
            <a:ext cx="8825865" cy="1313815"/>
          </a:xfrm>
        </p:spPr>
        <p:txBody>
          <a:bodyPr>
            <a:normAutofit/>
          </a:bodyPr>
          <a:lstStyle/>
          <a:p>
            <a:pPr lvl="8" algn="l"/>
            <a:r>
              <a:rPr lang="en-US" dirty="0">
                <a:latin typeface="Arial" panose="020B0604020202020204" pitchFamily="34" charset="0"/>
                <a:cs typeface="Arial" panose="020B0604020202020204" pitchFamily="34" charset="0"/>
              </a:rPr>
              <a:t>			</a:t>
            </a:r>
          </a:p>
        </p:txBody>
      </p:sp>
      <p:sp>
        <p:nvSpPr>
          <p:cNvPr id="5" name="Footer Placeholder 4"/>
          <p:cNvSpPr>
            <a:spLocks noGrp="1"/>
          </p:cNvSpPr>
          <p:nvPr>
            <p:ph type="ftr" sz="quarter" idx="11"/>
          </p:nvPr>
        </p:nvSpPr>
        <p:spPr/>
        <p:txBody>
          <a:bodyPr/>
          <a:lstStyle/>
          <a:p>
            <a:r>
              <a:rPr lang="en-US"/>
              <a:t>Lahore Garrison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BBD9-7E73-4C6C-95F0-3580EEDFDF8D}"/>
              </a:ext>
            </a:extLst>
          </p:cNvPr>
          <p:cNvSpPr>
            <a:spLocks noGrp="1"/>
          </p:cNvSpPr>
          <p:nvPr>
            <p:ph type="title"/>
          </p:nvPr>
        </p:nvSpPr>
        <p:spPr>
          <a:xfrm>
            <a:off x="953995" y="1069145"/>
            <a:ext cx="10050952" cy="780299"/>
          </a:xfrm>
        </p:spPr>
        <p:txBody>
          <a:bodyPr/>
          <a:lstStyle/>
          <a:p>
            <a:r>
              <a:rPr lang="en-US" dirty="0"/>
              <a:t>System Testing Process:</a:t>
            </a:r>
            <a:br>
              <a:rPr lang="en-US" dirty="0"/>
            </a:br>
            <a:r>
              <a:rPr lang="en-US" dirty="0"/>
              <a:t>System Testing is performed in the following steps:</a:t>
            </a:r>
            <a:br>
              <a:rPr lang="en-US" dirty="0"/>
            </a:br>
            <a:endParaRPr lang="en-US" dirty="0"/>
          </a:p>
        </p:txBody>
      </p:sp>
      <p:sp>
        <p:nvSpPr>
          <p:cNvPr id="3" name="Content Placeholder 2">
            <a:extLst>
              <a:ext uri="{FF2B5EF4-FFF2-40B4-BE49-F238E27FC236}">
                <a16:creationId xmlns:a16="http://schemas.microsoft.com/office/drawing/2014/main" id="{20BB203C-7E22-43FC-B283-E14F73BE0DEA}"/>
              </a:ext>
            </a:extLst>
          </p:cNvPr>
          <p:cNvSpPr>
            <a:spLocks noGrp="1"/>
          </p:cNvSpPr>
          <p:nvPr>
            <p:ph idx="1"/>
          </p:nvPr>
        </p:nvSpPr>
        <p:spPr>
          <a:xfrm>
            <a:off x="689318" y="2349305"/>
            <a:ext cx="10050952" cy="4663440"/>
          </a:xfrm>
        </p:spPr>
        <p:txBody>
          <a:bodyPr>
            <a:normAutofit fontScale="92500" lnSpcReduction="20000"/>
          </a:bodyPr>
          <a:lstStyle/>
          <a:p>
            <a:pPr fontAlgn="base"/>
            <a:r>
              <a:rPr lang="en-US" b="1" dirty="0"/>
              <a:t>Test Environment Setup:</a:t>
            </a:r>
            <a:r>
              <a:rPr lang="en-US" dirty="0"/>
              <a:t/>
            </a:r>
            <a:br>
              <a:rPr lang="en-US" dirty="0"/>
            </a:br>
            <a:r>
              <a:rPr lang="en-US" dirty="0"/>
              <a:t>Create testing environment for the better quality testing.</a:t>
            </a:r>
          </a:p>
          <a:p>
            <a:pPr fontAlgn="base"/>
            <a:r>
              <a:rPr lang="en-US" b="1" dirty="0"/>
              <a:t>Create Test Case:</a:t>
            </a:r>
            <a:r>
              <a:rPr lang="en-US" dirty="0"/>
              <a:t/>
            </a:r>
            <a:br>
              <a:rPr lang="en-US" dirty="0"/>
            </a:br>
            <a:r>
              <a:rPr lang="en-US" dirty="0"/>
              <a:t>Generate test case for the testing process.</a:t>
            </a:r>
          </a:p>
          <a:p>
            <a:pPr fontAlgn="base"/>
            <a:r>
              <a:rPr lang="en-US" b="1" dirty="0"/>
              <a:t>Create Test Data:</a:t>
            </a:r>
            <a:r>
              <a:rPr lang="en-US" dirty="0"/>
              <a:t/>
            </a:r>
            <a:br>
              <a:rPr lang="en-US" dirty="0"/>
            </a:br>
            <a:r>
              <a:rPr lang="en-US" dirty="0"/>
              <a:t>Generate the data that is to be tested.</a:t>
            </a:r>
          </a:p>
          <a:p>
            <a:pPr fontAlgn="base"/>
            <a:r>
              <a:rPr lang="en-US" b="1" dirty="0"/>
              <a:t>Execute Test Case:</a:t>
            </a:r>
            <a:r>
              <a:rPr lang="en-US" dirty="0"/>
              <a:t/>
            </a:r>
            <a:br>
              <a:rPr lang="en-US" dirty="0"/>
            </a:br>
            <a:r>
              <a:rPr lang="en-US" dirty="0"/>
              <a:t>After the generation of the test case and the test data, test cases are executed.</a:t>
            </a:r>
          </a:p>
          <a:p>
            <a:pPr fontAlgn="base"/>
            <a:r>
              <a:rPr lang="en-US" b="1" dirty="0"/>
              <a:t>Defect Reporting:</a:t>
            </a:r>
            <a:r>
              <a:rPr lang="en-US" dirty="0"/>
              <a:t/>
            </a:r>
            <a:br>
              <a:rPr lang="en-US" dirty="0"/>
            </a:br>
            <a:r>
              <a:rPr lang="en-US" dirty="0"/>
              <a:t>Defects in the system are detected.</a:t>
            </a:r>
          </a:p>
          <a:p>
            <a:pPr fontAlgn="base"/>
            <a:r>
              <a:rPr lang="en-US" b="1" dirty="0"/>
              <a:t>Regression Testing:</a:t>
            </a:r>
            <a:r>
              <a:rPr lang="en-US" dirty="0"/>
              <a:t/>
            </a:r>
            <a:br>
              <a:rPr lang="en-US" dirty="0"/>
            </a:br>
            <a:r>
              <a:rPr lang="en-US" dirty="0"/>
              <a:t>It is carried out to test the side effects of the testing process.</a:t>
            </a:r>
          </a:p>
          <a:p>
            <a:pPr fontAlgn="base"/>
            <a:r>
              <a:rPr lang="en-US" b="1" dirty="0"/>
              <a:t>Log Defects:</a:t>
            </a:r>
            <a:r>
              <a:rPr lang="en-US" dirty="0"/>
              <a:t/>
            </a:r>
            <a:br>
              <a:rPr lang="en-US" dirty="0"/>
            </a:br>
            <a:r>
              <a:rPr lang="en-US" dirty="0"/>
              <a:t>Defects are fixed in this step.</a:t>
            </a:r>
          </a:p>
          <a:p>
            <a:pPr fontAlgn="base"/>
            <a:r>
              <a:rPr lang="en-US" b="1" dirty="0"/>
              <a:t>Retest:</a:t>
            </a:r>
            <a:r>
              <a:rPr lang="en-US" dirty="0"/>
              <a:t/>
            </a:r>
            <a:br>
              <a:rPr lang="en-US" dirty="0"/>
            </a:br>
            <a:r>
              <a:rPr lang="en-US" dirty="0"/>
              <a:t>If the test is not successful then again test is performed.</a:t>
            </a:r>
          </a:p>
          <a:p>
            <a:endParaRPr lang="en-US" dirty="0"/>
          </a:p>
        </p:txBody>
      </p:sp>
    </p:spTree>
    <p:extLst>
      <p:ext uri="{BB962C8B-B14F-4D97-AF65-F5344CB8AC3E}">
        <p14:creationId xmlns:p14="http://schemas.microsoft.com/office/powerpoint/2010/main" val="31059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5BCA-9C8B-448C-87D9-7DB409DD74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C366F-C1DA-46D1-932C-19DC0B6662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535764-525A-421E-9E7F-B7D2318B744D}"/>
              </a:ext>
            </a:extLst>
          </p:cNvPr>
          <p:cNvPicPr>
            <a:picLocks noChangeAspect="1"/>
          </p:cNvPicPr>
          <p:nvPr/>
        </p:nvPicPr>
        <p:blipFill rotWithShape="1">
          <a:blip r:embed="rId2"/>
          <a:srcRect l="18665" t="19677" r="29385" b="35172"/>
          <a:stretch/>
        </p:blipFill>
        <p:spPr>
          <a:xfrm>
            <a:off x="632962" y="883055"/>
            <a:ext cx="10235272" cy="5001277"/>
          </a:xfrm>
          <a:prstGeom prst="rect">
            <a:avLst/>
          </a:prstGeom>
        </p:spPr>
      </p:pic>
    </p:spTree>
    <p:extLst>
      <p:ext uri="{BB962C8B-B14F-4D97-AF65-F5344CB8AC3E}">
        <p14:creationId xmlns:p14="http://schemas.microsoft.com/office/powerpoint/2010/main" val="10081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9E1A-7725-4785-8643-0F8EB0FC47FE}"/>
              </a:ext>
            </a:extLst>
          </p:cNvPr>
          <p:cNvSpPr>
            <a:spLocks noGrp="1"/>
          </p:cNvSpPr>
          <p:nvPr>
            <p:ph type="title"/>
          </p:nvPr>
        </p:nvSpPr>
        <p:spPr>
          <a:xfrm>
            <a:off x="1154954" y="1226887"/>
            <a:ext cx="8761413" cy="706964"/>
          </a:xfrm>
        </p:spPr>
        <p:txBody>
          <a:bodyPr/>
          <a:lstStyle/>
          <a:p>
            <a:r>
              <a:rPr lang="en-US" dirty="0"/>
              <a:t>What is Specification Based Testing?</a:t>
            </a:r>
            <a:br>
              <a:rPr lang="en-US" dirty="0"/>
            </a:br>
            <a:endParaRPr lang="en-US" dirty="0"/>
          </a:p>
        </p:txBody>
      </p:sp>
      <p:sp>
        <p:nvSpPr>
          <p:cNvPr id="3" name="Content Placeholder 2">
            <a:extLst>
              <a:ext uri="{FF2B5EF4-FFF2-40B4-BE49-F238E27FC236}">
                <a16:creationId xmlns:a16="http://schemas.microsoft.com/office/drawing/2014/main" id="{A9A4927E-BDCD-4511-9CEF-DCBDCB6730A5}"/>
              </a:ext>
            </a:extLst>
          </p:cNvPr>
          <p:cNvSpPr>
            <a:spLocks noGrp="1"/>
          </p:cNvSpPr>
          <p:nvPr>
            <p:ph idx="1"/>
          </p:nvPr>
        </p:nvSpPr>
        <p:spPr/>
        <p:txBody>
          <a:bodyPr/>
          <a:lstStyle/>
          <a:p>
            <a:r>
              <a:rPr lang="en-US" dirty="0"/>
              <a:t>Specification Based Testing Technique is also known as Behavior Based Testing and Black Box Testing techniques because in this testers view the software as a black-box. </a:t>
            </a:r>
          </a:p>
          <a:p>
            <a:r>
              <a:rPr lang="en-US" dirty="0"/>
              <a:t>As they have no knowledge of how the system or component is structured inside the box. In essence, the tester is only concentrating on what the software does, not how it does it.</a:t>
            </a:r>
          </a:p>
          <a:p>
            <a:r>
              <a:rPr lang="en-US" dirty="0"/>
              <a:t>Specification Based Test Design Technique uses the specification of the program as the point of reference for test data selection and adequacy. A specification can be anything like a written document, collection of use cases, a set of models or a prototype.</a:t>
            </a:r>
          </a:p>
          <a:p>
            <a:endParaRPr lang="en-US" dirty="0"/>
          </a:p>
        </p:txBody>
      </p:sp>
    </p:spTree>
    <p:extLst>
      <p:ext uri="{BB962C8B-B14F-4D97-AF65-F5344CB8AC3E}">
        <p14:creationId xmlns:p14="http://schemas.microsoft.com/office/powerpoint/2010/main" val="385994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D7F6-8133-4F90-B90A-0CFAD2764B48}"/>
              </a:ext>
            </a:extLst>
          </p:cNvPr>
          <p:cNvSpPr>
            <a:spLocks noGrp="1"/>
          </p:cNvSpPr>
          <p:nvPr>
            <p:ph type="title"/>
          </p:nvPr>
        </p:nvSpPr>
        <p:spPr>
          <a:xfrm>
            <a:off x="647113" y="1137693"/>
            <a:ext cx="8761413" cy="706964"/>
          </a:xfrm>
        </p:spPr>
        <p:txBody>
          <a:bodyPr/>
          <a:lstStyle/>
          <a:p>
            <a:r>
              <a:rPr lang="en-US" dirty="0"/>
              <a:t>Types of specification based testing techniques</a:t>
            </a:r>
            <a:br>
              <a:rPr lang="en-US" dirty="0"/>
            </a:br>
            <a:endParaRPr lang="en-US" dirty="0"/>
          </a:p>
        </p:txBody>
      </p:sp>
      <p:sp>
        <p:nvSpPr>
          <p:cNvPr id="3" name="Content Placeholder 2">
            <a:extLst>
              <a:ext uri="{FF2B5EF4-FFF2-40B4-BE49-F238E27FC236}">
                <a16:creationId xmlns:a16="http://schemas.microsoft.com/office/drawing/2014/main" id="{0F1406E9-00F4-4598-A2D0-D8508C57ED30}"/>
              </a:ext>
            </a:extLst>
          </p:cNvPr>
          <p:cNvSpPr>
            <a:spLocks noGrp="1"/>
          </p:cNvSpPr>
          <p:nvPr>
            <p:ph idx="1"/>
          </p:nvPr>
        </p:nvSpPr>
        <p:spPr>
          <a:xfrm>
            <a:off x="647113" y="2011680"/>
            <a:ext cx="9988061" cy="5176911"/>
          </a:xfrm>
        </p:spPr>
        <p:txBody>
          <a:bodyPr>
            <a:normAutofit fontScale="47500" lnSpcReduction="20000"/>
          </a:bodyPr>
          <a:lstStyle/>
          <a:p>
            <a:endParaRPr lang="en-US" dirty="0"/>
          </a:p>
          <a:p>
            <a:r>
              <a:rPr lang="en-US" dirty="0"/>
              <a:t> </a:t>
            </a:r>
          </a:p>
          <a:p>
            <a:endParaRPr lang="en-US" b="1" dirty="0"/>
          </a:p>
          <a:p>
            <a:r>
              <a:rPr lang="en-US" sz="4300" b="1" dirty="0"/>
              <a:t>Equivalence partitioning: </a:t>
            </a:r>
            <a:r>
              <a:rPr lang="en-US" sz="4300" dirty="0"/>
              <a:t>software testing technique that divides the input data of a software unit into partitions of equivalent data from which test cases can be derived. learn more</a:t>
            </a:r>
          </a:p>
          <a:p>
            <a:r>
              <a:rPr lang="en-US" sz="4300" b="1" dirty="0"/>
              <a:t>Boundary value analysis: </a:t>
            </a:r>
            <a:r>
              <a:rPr lang="en-US" sz="4300" dirty="0"/>
              <a:t>software testing technique in which tests are designed to include representatives of boundary values in a range. </a:t>
            </a:r>
          </a:p>
          <a:p>
            <a:r>
              <a:rPr lang="en-US" sz="4300" b="1" dirty="0"/>
              <a:t>Decision tables: </a:t>
            </a:r>
            <a:r>
              <a:rPr lang="en-US" sz="5500" dirty="0"/>
              <a:t>software</a:t>
            </a:r>
            <a:r>
              <a:rPr lang="en-US" sz="4300" dirty="0"/>
              <a:t> testing technique in which tests are more focused on business logic or business rules. a decision table is a good way to deal with combinations of inputs. </a:t>
            </a:r>
          </a:p>
          <a:p>
            <a:r>
              <a:rPr lang="en-US" sz="4300" b="1" dirty="0"/>
              <a:t>State transitioning: </a:t>
            </a:r>
            <a:r>
              <a:rPr lang="en-US" sz="4300" dirty="0"/>
              <a:t>software testing technique which is used when the system is defined in terms of a finite number of states and the transitions between the states is governed by the rules of the system. </a:t>
            </a:r>
          </a:p>
          <a:p>
            <a:pPr marL="0" indent="0">
              <a:buNone/>
            </a:pPr>
            <a:r>
              <a:rPr lang="en-US" sz="4300" dirty="0"/>
              <a:t> </a:t>
            </a:r>
          </a:p>
          <a:p>
            <a:endParaRPr lang="en-US" dirty="0"/>
          </a:p>
          <a:p>
            <a:endParaRPr lang="en-US" dirty="0"/>
          </a:p>
        </p:txBody>
      </p:sp>
    </p:spTree>
    <p:extLst>
      <p:ext uri="{BB962C8B-B14F-4D97-AF65-F5344CB8AC3E}">
        <p14:creationId xmlns:p14="http://schemas.microsoft.com/office/powerpoint/2010/main" val="335764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3165-A2D7-4EBE-9CC5-DC695014652D}"/>
              </a:ext>
            </a:extLst>
          </p:cNvPr>
          <p:cNvSpPr>
            <a:spLocks noGrp="1"/>
          </p:cNvSpPr>
          <p:nvPr>
            <p:ph type="title"/>
          </p:nvPr>
        </p:nvSpPr>
        <p:spPr/>
        <p:txBody>
          <a:bodyPr/>
          <a:lstStyle/>
          <a:p>
            <a:r>
              <a:rPr lang="en-US" dirty="0"/>
              <a:t>Decision Table</a:t>
            </a:r>
          </a:p>
        </p:txBody>
      </p:sp>
      <p:sp>
        <p:nvSpPr>
          <p:cNvPr id="3" name="Content Placeholder 2">
            <a:extLst>
              <a:ext uri="{FF2B5EF4-FFF2-40B4-BE49-F238E27FC236}">
                <a16:creationId xmlns:a16="http://schemas.microsoft.com/office/drawing/2014/main" id="{2F2BBE49-E483-4715-ABDD-DBC548A26D69}"/>
              </a:ext>
            </a:extLst>
          </p:cNvPr>
          <p:cNvSpPr>
            <a:spLocks noGrp="1"/>
          </p:cNvSpPr>
          <p:nvPr>
            <p:ph idx="1"/>
          </p:nvPr>
        </p:nvSpPr>
        <p:spPr/>
        <p:txBody>
          <a:bodyPr/>
          <a:lstStyle/>
          <a:p>
            <a:r>
              <a:rPr lang="en-US" dirty="0"/>
              <a:t>A decision table is a good way to deal with different combination inputs with their associated outputs. It is a black box test design technique to determine the test scenarios for complex business logic. In this article, know more about how the decision table in software testing helps in test design technique in the following sequence:</a:t>
            </a:r>
          </a:p>
        </p:txBody>
      </p:sp>
    </p:spTree>
    <p:extLst>
      <p:ext uri="{BB962C8B-B14F-4D97-AF65-F5344CB8AC3E}">
        <p14:creationId xmlns:p14="http://schemas.microsoft.com/office/powerpoint/2010/main" val="14578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388E-36B6-4B29-8796-3464BDCE3FDD}"/>
              </a:ext>
            </a:extLst>
          </p:cNvPr>
          <p:cNvSpPr>
            <a:spLocks noGrp="1"/>
          </p:cNvSpPr>
          <p:nvPr>
            <p:ph type="title"/>
          </p:nvPr>
        </p:nvSpPr>
        <p:spPr>
          <a:xfrm>
            <a:off x="1154954" y="1184683"/>
            <a:ext cx="8761413" cy="706964"/>
          </a:xfrm>
        </p:spPr>
        <p:txBody>
          <a:bodyPr/>
          <a:lstStyle/>
          <a:p>
            <a:r>
              <a:rPr lang="en-US" dirty="0"/>
              <a:t>What is Decision Table in Software Testing?</a:t>
            </a:r>
            <a:br>
              <a:rPr lang="en-US" dirty="0"/>
            </a:br>
            <a:endParaRPr lang="en-US" dirty="0"/>
          </a:p>
        </p:txBody>
      </p:sp>
      <p:sp>
        <p:nvSpPr>
          <p:cNvPr id="3" name="Content Placeholder 2">
            <a:extLst>
              <a:ext uri="{FF2B5EF4-FFF2-40B4-BE49-F238E27FC236}">
                <a16:creationId xmlns:a16="http://schemas.microsoft.com/office/drawing/2014/main" id="{F3230C99-9297-4158-929F-02BA279715E4}"/>
              </a:ext>
            </a:extLst>
          </p:cNvPr>
          <p:cNvSpPr>
            <a:spLocks noGrp="1"/>
          </p:cNvSpPr>
          <p:nvPr>
            <p:ph idx="1"/>
          </p:nvPr>
        </p:nvSpPr>
        <p:spPr/>
        <p:txBody>
          <a:bodyPr/>
          <a:lstStyle/>
          <a:p>
            <a:r>
              <a:rPr lang="en-US" dirty="0"/>
              <a:t>The decision table is a software testing technique which is used for testing the system behavior for different input combinations. This is a systematic approach where the different input combinations and their corresponding system behavior are captured in a tabular form.</a:t>
            </a:r>
          </a:p>
          <a:p>
            <a:endParaRPr lang="en-US" dirty="0"/>
          </a:p>
          <a:p>
            <a:r>
              <a:rPr lang="en-US" dirty="0"/>
              <a:t>This table helps you deal with different combination inputs with their associated outputs. Also, it is known as the cause-effect table because of an associated logical diagramming technique called cause-effect graphing that is basically used to derive the decision table</a:t>
            </a:r>
          </a:p>
        </p:txBody>
      </p:sp>
    </p:spTree>
    <p:extLst>
      <p:ext uri="{BB962C8B-B14F-4D97-AF65-F5344CB8AC3E}">
        <p14:creationId xmlns:p14="http://schemas.microsoft.com/office/powerpoint/2010/main" val="1409191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E642-6954-4E52-8C81-60463283B012}"/>
              </a:ext>
            </a:extLst>
          </p:cNvPr>
          <p:cNvSpPr>
            <a:spLocks noGrp="1"/>
          </p:cNvSpPr>
          <p:nvPr>
            <p:ph type="title"/>
          </p:nvPr>
        </p:nvSpPr>
        <p:spPr/>
        <p:txBody>
          <a:bodyPr/>
          <a:lstStyle/>
          <a:p>
            <a:r>
              <a:rPr lang="en-US" dirty="0"/>
              <a:t>Why is Decision Table Important?</a:t>
            </a:r>
            <a:br>
              <a:rPr lang="en-US" dirty="0"/>
            </a:br>
            <a:endParaRPr lang="en-US" dirty="0"/>
          </a:p>
        </p:txBody>
      </p:sp>
      <p:sp>
        <p:nvSpPr>
          <p:cNvPr id="3" name="Content Placeholder 2">
            <a:extLst>
              <a:ext uri="{FF2B5EF4-FFF2-40B4-BE49-F238E27FC236}">
                <a16:creationId xmlns:a16="http://schemas.microsoft.com/office/drawing/2014/main" id="{28FBAAF2-DAD2-4138-AE84-92EBDAD9393D}"/>
              </a:ext>
            </a:extLst>
          </p:cNvPr>
          <p:cNvSpPr>
            <a:spLocks noGrp="1"/>
          </p:cNvSpPr>
          <p:nvPr>
            <p:ph idx="1"/>
          </p:nvPr>
        </p:nvSpPr>
        <p:spPr>
          <a:xfrm>
            <a:off x="520505" y="2250829"/>
            <a:ext cx="10789919" cy="4220309"/>
          </a:xfrm>
        </p:spPr>
        <p:txBody>
          <a:bodyPr>
            <a:noAutofit/>
          </a:bodyPr>
          <a:lstStyle/>
          <a:p>
            <a:r>
              <a:rPr lang="en-US" dirty="0"/>
              <a:t>A decision table is an outstanding technique used for testing and requirements management. Some of the reasons why the decision table is important include:</a:t>
            </a:r>
          </a:p>
          <a:p>
            <a:endParaRPr lang="en-US" dirty="0"/>
          </a:p>
          <a:p>
            <a:r>
              <a:rPr lang="en-US" dirty="0"/>
              <a:t>Decision tables are very much helpful in test design technique.</a:t>
            </a:r>
          </a:p>
          <a:p>
            <a:endParaRPr lang="en-US" dirty="0"/>
          </a:p>
          <a:p>
            <a:r>
              <a:rPr lang="en-US" dirty="0"/>
              <a:t>It helps testers to search the effects of combinations of different inputs and other software states that implement business rules.</a:t>
            </a:r>
          </a:p>
          <a:p>
            <a:endParaRPr lang="en-US" dirty="0"/>
          </a:p>
          <a:p>
            <a:r>
              <a:rPr lang="en-US" dirty="0"/>
              <a:t>It provides a regular way of stating complex business rules which benefits the developers as well as the testers.</a:t>
            </a:r>
          </a:p>
          <a:p>
            <a:endParaRPr lang="en-US" dirty="0"/>
          </a:p>
          <a:p>
            <a:r>
              <a:rPr lang="en-US" dirty="0"/>
              <a:t>It assists in the development process with the developer to do a better job. Testing with all combination might be impractical.</a:t>
            </a:r>
          </a:p>
          <a:p>
            <a:endParaRPr lang="en-US" dirty="0"/>
          </a:p>
          <a:p>
            <a:r>
              <a:rPr lang="en-US" dirty="0"/>
              <a:t>It the most preferable choice for testing and requirements management.</a:t>
            </a:r>
          </a:p>
          <a:p>
            <a:endParaRPr lang="en-US" dirty="0"/>
          </a:p>
          <a:p>
            <a:r>
              <a:rPr lang="en-US" dirty="0"/>
              <a:t>It is a structured exercise to prepare requirements when dealing with complex business rules.</a:t>
            </a:r>
          </a:p>
          <a:p>
            <a:endParaRPr lang="en-US" dirty="0"/>
          </a:p>
          <a:p>
            <a:r>
              <a:rPr lang="en-US" dirty="0"/>
              <a:t>It is also used in model complicated logic.</a:t>
            </a:r>
          </a:p>
        </p:txBody>
      </p:sp>
    </p:spTree>
    <p:extLst>
      <p:ext uri="{BB962C8B-B14F-4D97-AF65-F5344CB8AC3E}">
        <p14:creationId xmlns:p14="http://schemas.microsoft.com/office/powerpoint/2010/main" val="235480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955C-5098-4454-8DCC-F0F8261E9172}"/>
              </a:ext>
            </a:extLst>
          </p:cNvPr>
          <p:cNvSpPr>
            <a:spLocks noGrp="1"/>
          </p:cNvSpPr>
          <p:nvPr>
            <p:ph type="title"/>
          </p:nvPr>
        </p:nvSpPr>
        <p:spPr/>
        <p:txBody>
          <a:bodyPr/>
          <a:lstStyle/>
          <a:p>
            <a:r>
              <a:rPr lang="en-US" dirty="0"/>
              <a:t>Advantages of Decision Table in Software Testing</a:t>
            </a:r>
            <a:br>
              <a:rPr lang="en-US" dirty="0"/>
            </a:br>
            <a:endParaRPr lang="en-US" dirty="0"/>
          </a:p>
        </p:txBody>
      </p:sp>
      <p:sp>
        <p:nvSpPr>
          <p:cNvPr id="3" name="Content Placeholder 2">
            <a:extLst>
              <a:ext uri="{FF2B5EF4-FFF2-40B4-BE49-F238E27FC236}">
                <a16:creationId xmlns:a16="http://schemas.microsoft.com/office/drawing/2014/main" id="{99100907-79CE-40CC-8199-3F8BB615FBF0}"/>
              </a:ext>
            </a:extLst>
          </p:cNvPr>
          <p:cNvSpPr>
            <a:spLocks noGrp="1"/>
          </p:cNvSpPr>
          <p:nvPr>
            <p:ph idx="1"/>
          </p:nvPr>
        </p:nvSpPr>
        <p:spPr>
          <a:xfrm>
            <a:off x="731521" y="2518117"/>
            <a:ext cx="10283482" cy="3854548"/>
          </a:xfrm>
        </p:spPr>
        <p:txBody>
          <a:bodyPr>
            <a:normAutofit fontScale="77500" lnSpcReduction="20000"/>
          </a:bodyPr>
          <a:lstStyle/>
          <a:p>
            <a:r>
              <a:rPr lang="en-US" dirty="0"/>
              <a:t>There are different advantages of using the decision table in software testing such as:</a:t>
            </a:r>
          </a:p>
          <a:p>
            <a:endParaRPr lang="en-US" dirty="0"/>
          </a:p>
          <a:p>
            <a:r>
              <a:rPr lang="en-US" dirty="0"/>
              <a:t>Any complex business flow can be easily converted into the test scenarios &amp; test cases using this technique.</a:t>
            </a:r>
          </a:p>
          <a:p>
            <a:endParaRPr lang="en-US" dirty="0"/>
          </a:p>
          <a:p>
            <a:r>
              <a:rPr lang="en-US" dirty="0"/>
              <a:t>Decision tables work iteratively. Therefore, the table created at the first iteration is used as the input table for the next tables. The iteration is done only if the initial table is not satisfactory.</a:t>
            </a:r>
          </a:p>
          <a:p>
            <a:endParaRPr lang="en-US" dirty="0"/>
          </a:p>
          <a:p>
            <a:r>
              <a:rPr lang="en-US" dirty="0"/>
              <a:t>Simple to understand and everyone can use this method to design the test scenarios &amp; test cases.</a:t>
            </a:r>
          </a:p>
          <a:p>
            <a:endParaRPr lang="en-US" dirty="0"/>
          </a:p>
          <a:p>
            <a:r>
              <a:rPr lang="en-US" dirty="0"/>
              <a:t>It provides complete coverage of test cases which help to reduce the rework on writing test scenarios &amp; test cases.</a:t>
            </a:r>
          </a:p>
          <a:p>
            <a:endParaRPr lang="en-US" dirty="0"/>
          </a:p>
          <a:p>
            <a:r>
              <a:rPr lang="en-US" dirty="0"/>
              <a:t>These tables guarantee that we consider every possible combination of condition values. This is known as its completeness property.</a:t>
            </a:r>
          </a:p>
        </p:txBody>
      </p:sp>
    </p:spTree>
    <p:extLst>
      <p:ext uri="{BB962C8B-B14F-4D97-AF65-F5344CB8AC3E}">
        <p14:creationId xmlns:p14="http://schemas.microsoft.com/office/powerpoint/2010/main" val="143108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C34B-59ED-4921-B430-9D79889981BF}"/>
              </a:ext>
            </a:extLst>
          </p:cNvPr>
          <p:cNvSpPr>
            <a:spLocks noGrp="1"/>
          </p:cNvSpPr>
          <p:nvPr>
            <p:ph type="title"/>
          </p:nvPr>
        </p:nvSpPr>
        <p:spPr/>
        <p:txBody>
          <a:bodyPr/>
          <a:lstStyle/>
          <a:p>
            <a:r>
              <a:rPr lang="en-US" dirty="0"/>
              <a:t>Way to use Decision Table: Example</a:t>
            </a:r>
            <a:br>
              <a:rPr lang="en-US" dirty="0"/>
            </a:br>
            <a:endParaRPr lang="en-US" dirty="0"/>
          </a:p>
        </p:txBody>
      </p:sp>
      <p:sp>
        <p:nvSpPr>
          <p:cNvPr id="3" name="Content Placeholder 2">
            <a:extLst>
              <a:ext uri="{FF2B5EF4-FFF2-40B4-BE49-F238E27FC236}">
                <a16:creationId xmlns:a16="http://schemas.microsoft.com/office/drawing/2014/main" id="{A08B8551-B726-4456-9801-3C15F2A7996D}"/>
              </a:ext>
            </a:extLst>
          </p:cNvPr>
          <p:cNvSpPr>
            <a:spLocks noGrp="1"/>
          </p:cNvSpPr>
          <p:nvPr>
            <p:ph idx="1"/>
          </p:nvPr>
        </p:nvSpPr>
        <p:spPr>
          <a:xfrm>
            <a:off x="1090708" y="2364350"/>
            <a:ext cx="8825659" cy="3416300"/>
          </a:xfrm>
        </p:spPr>
        <p:txBody>
          <a:bodyPr/>
          <a:lstStyle/>
          <a:p>
            <a:r>
              <a:rPr lang="en-US" dirty="0"/>
              <a:t>A Decision Table is a tabular representation of inputs versus rules, cases or test conditions. Let’s take an example and see how to create a decision table for a login screen:</a:t>
            </a:r>
          </a:p>
          <a:p>
            <a:endParaRPr lang="en-US" dirty="0"/>
          </a:p>
        </p:txBody>
      </p:sp>
      <p:pic>
        <p:nvPicPr>
          <p:cNvPr id="4" name="Picture 3">
            <a:extLst>
              <a:ext uri="{FF2B5EF4-FFF2-40B4-BE49-F238E27FC236}">
                <a16:creationId xmlns:a16="http://schemas.microsoft.com/office/drawing/2014/main" id="{87F69EBD-C43C-4D38-BC96-451A0C59141F}"/>
              </a:ext>
            </a:extLst>
          </p:cNvPr>
          <p:cNvPicPr>
            <a:picLocks noChangeAspect="1"/>
          </p:cNvPicPr>
          <p:nvPr/>
        </p:nvPicPr>
        <p:blipFill rotWithShape="1">
          <a:blip r:embed="rId2"/>
          <a:srcRect l="47538" t="28913" r="28138" b="32710"/>
          <a:stretch/>
        </p:blipFill>
        <p:spPr>
          <a:xfrm>
            <a:off x="7216727" y="3104217"/>
            <a:ext cx="4231616" cy="3753783"/>
          </a:xfrm>
          <a:prstGeom prst="rect">
            <a:avLst/>
          </a:prstGeom>
        </p:spPr>
      </p:pic>
    </p:spTree>
    <p:extLst>
      <p:ext uri="{BB962C8B-B14F-4D97-AF65-F5344CB8AC3E}">
        <p14:creationId xmlns:p14="http://schemas.microsoft.com/office/powerpoint/2010/main" val="2167660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184D-B458-4A93-95E4-C89EC818DFD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3E3B65F-E4C1-4F6F-8FF0-EB6A576D37C3}"/>
              </a:ext>
            </a:extLst>
          </p:cNvPr>
          <p:cNvSpPr>
            <a:spLocks noGrp="1"/>
          </p:cNvSpPr>
          <p:nvPr>
            <p:ph idx="1"/>
          </p:nvPr>
        </p:nvSpPr>
        <p:spPr/>
        <p:txBody>
          <a:bodyPr/>
          <a:lstStyle/>
          <a:p>
            <a:r>
              <a:rPr lang="en-US" dirty="0"/>
              <a:t>The condition states that if the user provides the correct username and password the user will be redirected to the homepage. If any of the input is wrong, an error message will be displayed.</a:t>
            </a:r>
          </a:p>
        </p:txBody>
      </p:sp>
      <p:pic>
        <p:nvPicPr>
          <p:cNvPr id="4" name="Picture 3">
            <a:extLst>
              <a:ext uri="{FF2B5EF4-FFF2-40B4-BE49-F238E27FC236}">
                <a16:creationId xmlns:a16="http://schemas.microsoft.com/office/drawing/2014/main" id="{D8A4D204-E6DD-4BB6-976B-1E024A85554B}"/>
              </a:ext>
            </a:extLst>
          </p:cNvPr>
          <p:cNvPicPr>
            <a:picLocks noChangeAspect="1"/>
          </p:cNvPicPr>
          <p:nvPr/>
        </p:nvPicPr>
        <p:blipFill rotWithShape="1">
          <a:blip r:embed="rId2"/>
          <a:srcRect l="29885" t="46152" r="33077" b="27989"/>
          <a:stretch/>
        </p:blipFill>
        <p:spPr>
          <a:xfrm>
            <a:off x="295423" y="3640015"/>
            <a:ext cx="6639950" cy="2606335"/>
          </a:xfrm>
          <a:prstGeom prst="rect">
            <a:avLst/>
          </a:prstGeom>
        </p:spPr>
      </p:pic>
      <p:sp>
        <p:nvSpPr>
          <p:cNvPr id="5" name="Rectangle 4">
            <a:extLst>
              <a:ext uri="{FF2B5EF4-FFF2-40B4-BE49-F238E27FC236}">
                <a16:creationId xmlns:a16="http://schemas.microsoft.com/office/drawing/2014/main" id="{1844461D-0D0F-4A4F-9A97-26F1918DE903}"/>
              </a:ext>
            </a:extLst>
          </p:cNvPr>
          <p:cNvSpPr/>
          <p:nvPr/>
        </p:nvSpPr>
        <p:spPr>
          <a:xfrm>
            <a:off x="7324578" y="4265474"/>
            <a:ext cx="6096000" cy="1754326"/>
          </a:xfrm>
          <a:prstGeom prst="rect">
            <a:avLst/>
          </a:prstGeom>
        </p:spPr>
        <p:txBody>
          <a:bodyPr>
            <a:spAutoFit/>
          </a:bodyPr>
          <a:lstStyle/>
          <a:p>
            <a:r>
              <a:rPr lang="en-US" dirty="0"/>
              <a:t>In the above example,</a:t>
            </a:r>
          </a:p>
          <a:p>
            <a:endParaRPr lang="en-US" dirty="0"/>
          </a:p>
          <a:p>
            <a:r>
              <a:rPr lang="en-US" dirty="0"/>
              <a:t>T – Correct username/password</a:t>
            </a:r>
          </a:p>
          <a:p>
            <a:r>
              <a:rPr lang="en-US" dirty="0"/>
              <a:t>F – Wrong username/password</a:t>
            </a:r>
          </a:p>
          <a:p>
            <a:r>
              <a:rPr lang="en-US" dirty="0"/>
              <a:t>E – Error message is displayed</a:t>
            </a:r>
          </a:p>
          <a:p>
            <a:r>
              <a:rPr lang="en-US" dirty="0"/>
              <a:t>H – Home screen is displayed</a:t>
            </a:r>
          </a:p>
        </p:txBody>
      </p:sp>
    </p:spTree>
    <p:extLst>
      <p:ext uri="{BB962C8B-B14F-4D97-AF65-F5344CB8AC3E}">
        <p14:creationId xmlns:p14="http://schemas.microsoft.com/office/powerpoint/2010/main" val="89456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DDE3-1166-4864-A589-F0348820FB31}"/>
              </a:ext>
            </a:extLst>
          </p:cNvPr>
          <p:cNvSpPr>
            <a:spLocks noGrp="1"/>
          </p:cNvSpPr>
          <p:nvPr>
            <p:ph type="ctrTitle"/>
          </p:nvPr>
        </p:nvSpPr>
        <p:spPr>
          <a:xfrm>
            <a:off x="773723" y="914400"/>
            <a:ext cx="12400256" cy="4881586"/>
          </a:xfrm>
        </p:spPr>
        <p:txBody>
          <a:bodyPr/>
          <a:lstStyle/>
          <a:p>
            <a:pPr marL="457200" indent="-457200">
              <a:buFont typeface="Arial" panose="020B0604020202020204" pitchFamily="34" charset="0"/>
              <a:buChar char="•"/>
            </a:pPr>
            <a:r>
              <a:rPr lang="en-US" sz="3200" dirty="0"/>
              <a:t>System testing,</a:t>
            </a:r>
            <a:br>
              <a:rPr lang="en-US" sz="3200" dirty="0"/>
            </a:br>
            <a:r>
              <a:rPr lang="en-US" sz="3200" dirty="0"/>
              <a:t> Introduction to sub-system testing, </a:t>
            </a:r>
            <a:br>
              <a:rPr lang="en-US" sz="3200" dirty="0"/>
            </a:br>
            <a:r>
              <a:rPr lang="en-US" sz="3200" dirty="0"/>
              <a:t> From functional to system aspects of  testing, </a:t>
            </a:r>
            <a:br>
              <a:rPr lang="en-US" sz="3200" dirty="0"/>
            </a:br>
            <a:r>
              <a:rPr lang="en-US" sz="3200" dirty="0"/>
              <a:t>System testing, </a:t>
            </a:r>
            <a:br>
              <a:rPr lang="en-US" sz="3200" dirty="0"/>
            </a:br>
            <a:r>
              <a:rPr lang="en-US" sz="3200" dirty="0"/>
              <a:t>Introduction to system testing, </a:t>
            </a:r>
            <a:br>
              <a:rPr lang="en-US" sz="3200" dirty="0"/>
            </a:br>
            <a:r>
              <a:rPr lang="en-US" sz="3200" dirty="0"/>
              <a:t>Scenarios development, </a:t>
            </a:r>
            <a:br>
              <a:rPr lang="en-US" sz="3200" dirty="0"/>
            </a:br>
            <a:r>
              <a:rPr lang="en-US" sz="3200" dirty="0"/>
              <a:t>System testing,</a:t>
            </a:r>
            <a:br>
              <a:rPr lang="en-US" sz="3200" dirty="0"/>
            </a:br>
            <a:r>
              <a:rPr lang="en-US" sz="3200" dirty="0"/>
              <a:t> Use-cases for testing, </a:t>
            </a:r>
            <a:br>
              <a:rPr lang="en-US" sz="3200" dirty="0"/>
            </a:br>
            <a:r>
              <a:rPr lang="en-US" sz="3200" dirty="0"/>
              <a:t>Specification-based testing</a:t>
            </a:r>
          </a:p>
        </p:txBody>
      </p:sp>
    </p:spTree>
    <p:extLst>
      <p:ext uri="{BB962C8B-B14F-4D97-AF65-F5344CB8AC3E}">
        <p14:creationId xmlns:p14="http://schemas.microsoft.com/office/powerpoint/2010/main" val="284334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1384-1122-49CE-9262-53DF417207FC}"/>
              </a:ext>
            </a:extLst>
          </p:cNvPr>
          <p:cNvSpPr>
            <a:spLocks noGrp="1"/>
          </p:cNvSpPr>
          <p:nvPr>
            <p:ph type="title"/>
          </p:nvPr>
        </p:nvSpPr>
        <p:spPr/>
        <p:txBody>
          <a:bodyPr/>
          <a:lstStyle/>
          <a:p>
            <a:r>
              <a:rPr lang="en-US" dirty="0"/>
              <a:t>Now let’s understand the interpretation of the above cases:</a:t>
            </a:r>
            <a:br>
              <a:rPr lang="en-US" dirty="0"/>
            </a:br>
            <a:endParaRPr lang="en-US" dirty="0"/>
          </a:p>
        </p:txBody>
      </p:sp>
      <p:sp>
        <p:nvSpPr>
          <p:cNvPr id="3" name="Content Placeholder 2">
            <a:extLst>
              <a:ext uri="{FF2B5EF4-FFF2-40B4-BE49-F238E27FC236}">
                <a16:creationId xmlns:a16="http://schemas.microsoft.com/office/drawing/2014/main" id="{49B24EF5-1938-4A17-B923-21782A6AFC7B}"/>
              </a:ext>
            </a:extLst>
          </p:cNvPr>
          <p:cNvSpPr>
            <a:spLocks noGrp="1"/>
          </p:cNvSpPr>
          <p:nvPr>
            <p:ph idx="1"/>
          </p:nvPr>
        </p:nvSpPr>
        <p:spPr>
          <a:xfrm>
            <a:off x="534573" y="2489981"/>
            <a:ext cx="9657056" cy="3684563"/>
          </a:xfrm>
        </p:spPr>
        <p:txBody>
          <a:bodyPr>
            <a:normAutofit fontScale="85000" lnSpcReduction="10000"/>
          </a:bodyPr>
          <a:lstStyle/>
          <a:p>
            <a:endParaRPr lang="en-US" dirty="0"/>
          </a:p>
          <a:p>
            <a:r>
              <a:rPr lang="en-US" dirty="0"/>
              <a:t>Case 1 – Username and password both were wrong. The user is shown an error message.</a:t>
            </a:r>
          </a:p>
          <a:p>
            <a:endParaRPr lang="en-US" dirty="0"/>
          </a:p>
          <a:p>
            <a:r>
              <a:rPr lang="en-US" dirty="0"/>
              <a:t>Case 2 – Username was correct, but the password was wrong. The user is shown an error message.</a:t>
            </a:r>
          </a:p>
          <a:p>
            <a:endParaRPr lang="en-US" dirty="0"/>
          </a:p>
          <a:p>
            <a:r>
              <a:rPr lang="en-US" dirty="0"/>
              <a:t>Case 3 – Username was wrong, but the password was correct. The user is shown an error message.</a:t>
            </a:r>
          </a:p>
          <a:p>
            <a:endParaRPr lang="en-US" dirty="0"/>
          </a:p>
          <a:p>
            <a:r>
              <a:rPr lang="en-US" dirty="0"/>
              <a:t>Case 4 – Username and password both were correct, and the user is navigated to the homepage.</a:t>
            </a:r>
          </a:p>
          <a:p>
            <a:endParaRPr lang="en-US" dirty="0"/>
          </a:p>
          <a:p>
            <a:r>
              <a:rPr lang="en-US" dirty="0"/>
              <a:t>So, this was an example of building a decision table in software testing. </a:t>
            </a:r>
          </a:p>
        </p:txBody>
      </p:sp>
    </p:spTree>
    <p:extLst>
      <p:ext uri="{BB962C8B-B14F-4D97-AF65-F5344CB8AC3E}">
        <p14:creationId xmlns:p14="http://schemas.microsoft.com/office/powerpoint/2010/main" val="104772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67EB-23A4-4788-A5A4-E541B9E3977B}"/>
              </a:ext>
            </a:extLst>
          </p:cNvPr>
          <p:cNvSpPr>
            <a:spLocks noGrp="1"/>
          </p:cNvSpPr>
          <p:nvPr>
            <p:ph type="title"/>
          </p:nvPr>
        </p:nvSpPr>
        <p:spPr/>
        <p:txBody>
          <a:bodyPr/>
          <a:lstStyle/>
          <a:p>
            <a:r>
              <a:rPr lang="en-US" dirty="0"/>
              <a:t>ONLINE MONEY TRANSFER</a:t>
            </a:r>
          </a:p>
        </p:txBody>
      </p:sp>
      <p:sp>
        <p:nvSpPr>
          <p:cNvPr id="3" name="Content Placeholder 2">
            <a:extLst>
              <a:ext uri="{FF2B5EF4-FFF2-40B4-BE49-F238E27FC236}">
                <a16:creationId xmlns:a16="http://schemas.microsoft.com/office/drawing/2014/main" id="{BD2321BF-397A-40FF-9F96-37A97C6FFA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063564-F1FC-4E36-B641-B7EF7A3A58C6}"/>
              </a:ext>
            </a:extLst>
          </p:cNvPr>
          <p:cNvPicPr>
            <a:picLocks noChangeAspect="1"/>
          </p:cNvPicPr>
          <p:nvPr/>
        </p:nvPicPr>
        <p:blipFill rotWithShape="1">
          <a:blip r:embed="rId2"/>
          <a:srcRect l="7616" t="21730" r="35500" b="45844"/>
          <a:stretch/>
        </p:blipFill>
        <p:spPr>
          <a:xfrm>
            <a:off x="1045721" y="2500531"/>
            <a:ext cx="9044123" cy="2898523"/>
          </a:xfrm>
          <a:prstGeom prst="rect">
            <a:avLst/>
          </a:prstGeom>
        </p:spPr>
      </p:pic>
    </p:spTree>
    <p:extLst>
      <p:ext uri="{BB962C8B-B14F-4D97-AF65-F5344CB8AC3E}">
        <p14:creationId xmlns:p14="http://schemas.microsoft.com/office/powerpoint/2010/main" val="290980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B82A-D093-46CA-9542-9B2DDF6BA4C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D01CBBA-3887-4992-B03F-6F0EFEACDC84}"/>
              </a:ext>
            </a:extLst>
          </p:cNvPr>
          <p:cNvPicPr>
            <a:picLocks noGrp="1" noChangeAspect="1"/>
          </p:cNvPicPr>
          <p:nvPr>
            <p:ph idx="1"/>
          </p:nvPr>
        </p:nvPicPr>
        <p:blipFill rotWithShape="1">
          <a:blip r:embed="rId2"/>
          <a:srcRect l="7486" t="21408" r="37028" b="30825"/>
          <a:stretch/>
        </p:blipFill>
        <p:spPr>
          <a:xfrm>
            <a:off x="5855799" y="3671668"/>
            <a:ext cx="6336201" cy="3066757"/>
          </a:xfrm>
          <a:prstGeom prst="rect">
            <a:avLst/>
          </a:prstGeom>
        </p:spPr>
      </p:pic>
      <p:pic>
        <p:nvPicPr>
          <p:cNvPr id="5" name="Picture 4">
            <a:extLst>
              <a:ext uri="{FF2B5EF4-FFF2-40B4-BE49-F238E27FC236}">
                <a16:creationId xmlns:a16="http://schemas.microsoft.com/office/drawing/2014/main" id="{A76455B1-8A09-4709-87AF-927844B694B0}"/>
              </a:ext>
            </a:extLst>
          </p:cNvPr>
          <p:cNvPicPr>
            <a:picLocks noChangeAspect="1"/>
          </p:cNvPicPr>
          <p:nvPr/>
        </p:nvPicPr>
        <p:blipFill rotWithShape="1">
          <a:blip r:embed="rId3"/>
          <a:srcRect l="7961" t="22550" r="57077" b="32299"/>
          <a:stretch/>
        </p:blipFill>
        <p:spPr>
          <a:xfrm>
            <a:off x="407964" y="717452"/>
            <a:ext cx="5233182" cy="3534102"/>
          </a:xfrm>
          <a:prstGeom prst="rect">
            <a:avLst/>
          </a:prstGeom>
        </p:spPr>
      </p:pic>
    </p:spTree>
    <p:extLst>
      <p:ext uri="{BB962C8B-B14F-4D97-AF65-F5344CB8AC3E}">
        <p14:creationId xmlns:p14="http://schemas.microsoft.com/office/powerpoint/2010/main" val="428078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055A-3DFD-4F94-9F4A-BB75C34BE3BF}"/>
              </a:ext>
            </a:extLst>
          </p:cNvPr>
          <p:cNvSpPr>
            <a:spLocks noGrp="1"/>
          </p:cNvSpPr>
          <p:nvPr>
            <p:ph type="title"/>
          </p:nvPr>
        </p:nvSpPr>
        <p:spPr/>
        <p:txBody>
          <a:bodyPr/>
          <a:lstStyle/>
          <a:p>
            <a:r>
              <a:rPr lang="en-US" dirty="0"/>
              <a:t>DECISION TABLE</a:t>
            </a:r>
          </a:p>
        </p:txBody>
      </p:sp>
      <p:sp>
        <p:nvSpPr>
          <p:cNvPr id="3" name="Content Placeholder 2">
            <a:extLst>
              <a:ext uri="{FF2B5EF4-FFF2-40B4-BE49-F238E27FC236}">
                <a16:creationId xmlns:a16="http://schemas.microsoft.com/office/drawing/2014/main" id="{17328D93-8DD4-48B0-AAB1-099F70FAE0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8C2DFF-F855-4848-A5B5-EC89C1079915}"/>
              </a:ext>
            </a:extLst>
          </p:cNvPr>
          <p:cNvPicPr>
            <a:picLocks noChangeAspect="1"/>
          </p:cNvPicPr>
          <p:nvPr/>
        </p:nvPicPr>
        <p:blipFill rotWithShape="1">
          <a:blip r:embed="rId2"/>
          <a:srcRect l="6692" t="32812" r="33308" b="29718"/>
          <a:stretch/>
        </p:blipFill>
        <p:spPr>
          <a:xfrm>
            <a:off x="458795" y="2089052"/>
            <a:ext cx="10809427" cy="3795280"/>
          </a:xfrm>
          <a:prstGeom prst="rect">
            <a:avLst/>
          </a:prstGeom>
        </p:spPr>
      </p:pic>
    </p:spTree>
    <p:extLst>
      <p:ext uri="{BB962C8B-B14F-4D97-AF65-F5344CB8AC3E}">
        <p14:creationId xmlns:p14="http://schemas.microsoft.com/office/powerpoint/2010/main" val="191085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0CF2-F2F8-43FB-94A6-255D77504B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416763-DC75-4626-A805-06564637F0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2A99A1C-F909-4A3A-AE27-18C838D9987F}"/>
              </a:ext>
            </a:extLst>
          </p:cNvPr>
          <p:cNvPicPr>
            <a:picLocks noChangeAspect="1"/>
          </p:cNvPicPr>
          <p:nvPr/>
        </p:nvPicPr>
        <p:blipFill rotWithShape="1">
          <a:blip r:embed="rId2"/>
          <a:srcRect l="6576" t="34249" r="33308" b="31478"/>
          <a:stretch/>
        </p:blipFill>
        <p:spPr>
          <a:xfrm>
            <a:off x="0" y="1898346"/>
            <a:ext cx="12043560" cy="4339168"/>
          </a:xfrm>
          <a:prstGeom prst="rect">
            <a:avLst/>
          </a:prstGeom>
        </p:spPr>
      </p:pic>
    </p:spTree>
    <p:extLst>
      <p:ext uri="{BB962C8B-B14F-4D97-AF65-F5344CB8AC3E}">
        <p14:creationId xmlns:p14="http://schemas.microsoft.com/office/powerpoint/2010/main" val="3655446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17A6-D7F6-4499-A393-5F21553E7C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E1BAAB-5F46-4908-8950-F5F5E0BE5A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52ABAA-AD51-491E-A0F2-168BCF32C6ED}"/>
              </a:ext>
            </a:extLst>
          </p:cNvPr>
          <p:cNvPicPr>
            <a:picLocks noChangeAspect="1"/>
          </p:cNvPicPr>
          <p:nvPr/>
        </p:nvPicPr>
        <p:blipFill rotWithShape="1">
          <a:blip r:embed="rId2"/>
          <a:srcRect l="6693" t="21730" r="33423" b="28431"/>
          <a:stretch/>
        </p:blipFill>
        <p:spPr>
          <a:xfrm>
            <a:off x="594158" y="973668"/>
            <a:ext cx="11003684" cy="5148775"/>
          </a:xfrm>
          <a:prstGeom prst="rect">
            <a:avLst/>
          </a:prstGeom>
        </p:spPr>
      </p:pic>
    </p:spTree>
    <p:extLst>
      <p:ext uri="{BB962C8B-B14F-4D97-AF65-F5344CB8AC3E}">
        <p14:creationId xmlns:p14="http://schemas.microsoft.com/office/powerpoint/2010/main" val="299369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D841-BD34-451D-8341-2E25A3853F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9F548A-9D1E-4781-BAAD-55B6E8D4E0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907DB4-C517-44D2-8EBF-32605FB682B9}"/>
              </a:ext>
            </a:extLst>
          </p:cNvPr>
          <p:cNvPicPr>
            <a:picLocks noChangeAspect="1"/>
          </p:cNvPicPr>
          <p:nvPr/>
        </p:nvPicPr>
        <p:blipFill rotWithShape="1">
          <a:blip r:embed="rId2"/>
          <a:srcRect l="7038" t="22140" r="34577" b="28020"/>
          <a:stretch/>
        </p:blipFill>
        <p:spPr>
          <a:xfrm>
            <a:off x="686293" y="973668"/>
            <a:ext cx="9762980" cy="4685598"/>
          </a:xfrm>
          <a:prstGeom prst="rect">
            <a:avLst/>
          </a:prstGeom>
        </p:spPr>
      </p:pic>
    </p:spTree>
    <p:extLst>
      <p:ext uri="{BB962C8B-B14F-4D97-AF65-F5344CB8AC3E}">
        <p14:creationId xmlns:p14="http://schemas.microsoft.com/office/powerpoint/2010/main" val="1148240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9796-F259-4E40-AEE4-05559DD640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AE37BF-F7C0-44D1-86DC-4E2101D1660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AA4506-0000-4504-B06A-B3108165E1D0}"/>
              </a:ext>
            </a:extLst>
          </p:cNvPr>
          <p:cNvPicPr>
            <a:picLocks noChangeAspect="1"/>
          </p:cNvPicPr>
          <p:nvPr/>
        </p:nvPicPr>
        <p:blipFill rotWithShape="1">
          <a:blip r:embed="rId2"/>
          <a:srcRect l="7038" t="21730" r="38385" b="23474"/>
          <a:stretch/>
        </p:blipFill>
        <p:spPr>
          <a:xfrm>
            <a:off x="1047627" y="907745"/>
            <a:ext cx="8932986" cy="5042510"/>
          </a:xfrm>
          <a:prstGeom prst="rect">
            <a:avLst/>
          </a:prstGeom>
        </p:spPr>
      </p:pic>
      <p:sp>
        <p:nvSpPr>
          <p:cNvPr id="5" name="TextBox 4">
            <a:extLst>
              <a:ext uri="{FF2B5EF4-FFF2-40B4-BE49-F238E27FC236}">
                <a16:creationId xmlns:a16="http://schemas.microsoft.com/office/drawing/2014/main" id="{B4C489C0-FAFD-429E-988F-D9F07C6749A0}"/>
              </a:ext>
            </a:extLst>
          </p:cNvPr>
          <p:cNvSpPr txBox="1"/>
          <p:nvPr/>
        </p:nvSpPr>
        <p:spPr>
          <a:xfrm>
            <a:off x="1154954" y="4740812"/>
            <a:ext cx="918841" cy="369332"/>
          </a:xfrm>
          <a:prstGeom prst="rect">
            <a:avLst/>
          </a:prstGeom>
          <a:noFill/>
        </p:spPr>
        <p:txBody>
          <a:bodyPr wrap="none" rtlCol="0">
            <a:spAutoFit/>
          </a:bodyPr>
          <a:lstStyle/>
          <a:p>
            <a:r>
              <a:rPr lang="en-US" dirty="0"/>
              <a:t>LOGIN</a:t>
            </a:r>
          </a:p>
        </p:txBody>
      </p:sp>
    </p:spTree>
    <p:extLst>
      <p:ext uri="{BB962C8B-B14F-4D97-AF65-F5344CB8AC3E}">
        <p14:creationId xmlns:p14="http://schemas.microsoft.com/office/powerpoint/2010/main" val="11730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9A03F-E596-48B1-A705-07B235F74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561750-83DC-48A6-B491-ED3F98B0E58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813AFB8-606D-464E-9E04-4A36E7AFB192}"/>
              </a:ext>
            </a:extLst>
          </p:cNvPr>
          <p:cNvPicPr>
            <a:picLocks noChangeAspect="1"/>
          </p:cNvPicPr>
          <p:nvPr/>
        </p:nvPicPr>
        <p:blipFill rotWithShape="1">
          <a:blip r:embed="rId2"/>
          <a:srcRect l="6923" t="29733" r="33884" b="29047"/>
          <a:stretch/>
        </p:blipFill>
        <p:spPr>
          <a:xfrm>
            <a:off x="908308" y="2332388"/>
            <a:ext cx="9072305" cy="3551944"/>
          </a:xfrm>
          <a:prstGeom prst="rect">
            <a:avLst/>
          </a:prstGeom>
        </p:spPr>
      </p:pic>
    </p:spTree>
    <p:extLst>
      <p:ext uri="{BB962C8B-B14F-4D97-AF65-F5344CB8AC3E}">
        <p14:creationId xmlns:p14="http://schemas.microsoft.com/office/powerpoint/2010/main" val="254663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F2DA-2EAC-4892-BFCA-61B50C22A3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35D709-13DD-4998-BB40-470B43E8E8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DF5726-2291-41F8-8060-8ED3B4DF43E3}"/>
              </a:ext>
            </a:extLst>
          </p:cNvPr>
          <p:cNvPicPr>
            <a:picLocks noChangeAspect="1"/>
          </p:cNvPicPr>
          <p:nvPr/>
        </p:nvPicPr>
        <p:blipFill rotWithShape="1">
          <a:blip r:embed="rId2"/>
          <a:srcRect l="6577" t="26381" r="33192" b="27145"/>
          <a:stretch/>
        </p:blipFill>
        <p:spPr>
          <a:xfrm>
            <a:off x="941287" y="2147150"/>
            <a:ext cx="9188746" cy="3872650"/>
          </a:xfrm>
          <a:prstGeom prst="rect">
            <a:avLst/>
          </a:prstGeom>
        </p:spPr>
      </p:pic>
    </p:spTree>
    <p:extLst>
      <p:ext uri="{BB962C8B-B14F-4D97-AF65-F5344CB8AC3E}">
        <p14:creationId xmlns:p14="http://schemas.microsoft.com/office/powerpoint/2010/main" val="213364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71F2-E445-4FF5-A422-DB0388A06089}"/>
              </a:ext>
            </a:extLst>
          </p:cNvPr>
          <p:cNvSpPr>
            <a:spLocks noGrp="1"/>
          </p:cNvSpPr>
          <p:nvPr>
            <p:ph type="title"/>
          </p:nvPr>
        </p:nvSpPr>
        <p:spPr>
          <a:xfrm>
            <a:off x="943939" y="1339428"/>
            <a:ext cx="8761413" cy="706964"/>
          </a:xfrm>
        </p:spPr>
        <p:txBody>
          <a:bodyPr/>
          <a:lstStyle/>
          <a:p>
            <a:r>
              <a:rPr lang="en-US" dirty="0"/>
              <a:t>What is System Testing?</a:t>
            </a:r>
            <a:br>
              <a:rPr lang="en-US" dirty="0"/>
            </a:br>
            <a:r>
              <a:rPr lang="en-US" dirty="0"/>
              <a:t/>
            </a:r>
            <a:br>
              <a:rPr lang="en-US" dirty="0"/>
            </a:br>
            <a:endParaRPr lang="en-US" dirty="0"/>
          </a:p>
        </p:txBody>
      </p:sp>
      <p:sp>
        <p:nvSpPr>
          <p:cNvPr id="3" name="Content Placeholder 2">
            <a:extLst>
              <a:ext uri="{FF2B5EF4-FFF2-40B4-BE49-F238E27FC236}">
                <a16:creationId xmlns:a16="http://schemas.microsoft.com/office/drawing/2014/main" id="{8D2FD23F-AE1C-452F-A5FC-5EEE36ED8D36}"/>
              </a:ext>
            </a:extLst>
          </p:cNvPr>
          <p:cNvSpPr>
            <a:spLocks noGrp="1"/>
          </p:cNvSpPr>
          <p:nvPr>
            <p:ph idx="1"/>
          </p:nvPr>
        </p:nvSpPr>
        <p:spPr/>
        <p:txBody>
          <a:bodyPr/>
          <a:lstStyle/>
          <a:p>
            <a:r>
              <a:rPr lang="en-US" dirty="0"/>
              <a:t>SYSTEM TESTING is a level of testing that validates the complete and fully integrated software product.</a:t>
            </a:r>
          </a:p>
          <a:p>
            <a:r>
              <a:rPr lang="en-US" dirty="0"/>
              <a:t> The purpose of a system test is to evaluate the end-to-end system specifications. </a:t>
            </a:r>
          </a:p>
          <a:p>
            <a:r>
              <a:rPr lang="en-US" dirty="0"/>
              <a:t>Usually, the software is only one element of a larger computer-based system. </a:t>
            </a:r>
          </a:p>
          <a:p>
            <a:r>
              <a:rPr lang="en-US" dirty="0"/>
              <a:t>Ultimately, the software is interfaced with other software/hardware systems. </a:t>
            </a:r>
          </a:p>
          <a:p>
            <a:r>
              <a:rPr lang="en-US" dirty="0"/>
              <a:t>System Testing is actually a series of different tests whose sole purpose is to exercise the full computer-based system.</a:t>
            </a:r>
          </a:p>
        </p:txBody>
      </p:sp>
    </p:spTree>
    <p:extLst>
      <p:ext uri="{BB962C8B-B14F-4D97-AF65-F5344CB8AC3E}">
        <p14:creationId xmlns:p14="http://schemas.microsoft.com/office/powerpoint/2010/main" val="88698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1295-E35E-4BF6-ABE4-8BE17B2A990B}"/>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00A6C9A1-578C-4EF0-BA3B-7C24418B12CB}"/>
              </a:ext>
            </a:extLst>
          </p:cNvPr>
          <p:cNvPicPr>
            <a:picLocks noGrp="1" noChangeAspect="1"/>
          </p:cNvPicPr>
          <p:nvPr>
            <p:ph idx="1"/>
          </p:nvPr>
        </p:nvPicPr>
        <p:blipFill rotWithShape="1">
          <a:blip r:embed="rId2"/>
          <a:srcRect l="11612" r="11294"/>
          <a:stretch/>
        </p:blipFill>
        <p:spPr>
          <a:xfrm>
            <a:off x="2363373" y="2246694"/>
            <a:ext cx="5964702" cy="4349882"/>
          </a:xfrm>
          <a:prstGeom prst="rect">
            <a:avLst/>
          </a:prstGeom>
        </p:spPr>
      </p:pic>
    </p:spTree>
    <p:extLst>
      <p:ext uri="{BB962C8B-B14F-4D97-AF65-F5344CB8AC3E}">
        <p14:creationId xmlns:p14="http://schemas.microsoft.com/office/powerpoint/2010/main" val="65776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705E-112F-4FB6-9331-5D3F87286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AE1F3B-41C9-4B38-AD19-168AFE0C99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974EA22-C238-43F6-BD92-002E5C65B2A8}"/>
              </a:ext>
            </a:extLst>
          </p:cNvPr>
          <p:cNvPicPr>
            <a:picLocks noChangeAspect="1"/>
          </p:cNvPicPr>
          <p:nvPr/>
        </p:nvPicPr>
        <p:blipFill rotWithShape="1">
          <a:blip r:embed="rId2"/>
          <a:srcRect l="12461" t="5927" r="20154"/>
          <a:stretch/>
        </p:blipFill>
        <p:spPr>
          <a:xfrm>
            <a:off x="464233" y="352415"/>
            <a:ext cx="8288435" cy="6505585"/>
          </a:xfrm>
          <a:prstGeom prst="rect">
            <a:avLst/>
          </a:prstGeom>
        </p:spPr>
      </p:pic>
    </p:spTree>
    <p:extLst>
      <p:ext uri="{BB962C8B-B14F-4D97-AF65-F5344CB8AC3E}">
        <p14:creationId xmlns:p14="http://schemas.microsoft.com/office/powerpoint/2010/main" val="546060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D2CB-A01E-4692-B829-DC21E15DD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711D93-6C60-4E62-8F33-8159BD327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623785-F4AB-4370-9DE6-5B0FA2DCE4E3}"/>
              </a:ext>
            </a:extLst>
          </p:cNvPr>
          <p:cNvPicPr>
            <a:picLocks noChangeAspect="1"/>
          </p:cNvPicPr>
          <p:nvPr/>
        </p:nvPicPr>
        <p:blipFill rotWithShape="1">
          <a:blip r:embed="rId2"/>
          <a:srcRect l="14424" t="20909" r="40577" b="23475"/>
          <a:stretch/>
        </p:blipFill>
        <p:spPr>
          <a:xfrm>
            <a:off x="295421" y="149406"/>
            <a:ext cx="9439422" cy="6559188"/>
          </a:xfrm>
          <a:prstGeom prst="rect">
            <a:avLst/>
          </a:prstGeom>
        </p:spPr>
      </p:pic>
    </p:spTree>
    <p:extLst>
      <p:ext uri="{BB962C8B-B14F-4D97-AF65-F5344CB8AC3E}">
        <p14:creationId xmlns:p14="http://schemas.microsoft.com/office/powerpoint/2010/main" val="190199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D334-12FC-40F5-A918-034598C025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89860E-3060-47F6-BE1B-82FD08DB66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9D3884-7942-4B8A-AC69-E7A17C1CF20C}"/>
              </a:ext>
            </a:extLst>
          </p:cNvPr>
          <p:cNvPicPr>
            <a:picLocks noChangeAspect="1"/>
          </p:cNvPicPr>
          <p:nvPr/>
        </p:nvPicPr>
        <p:blipFill rotWithShape="1">
          <a:blip r:embed="rId2"/>
          <a:srcRect l="13177" t="6543" r="14962" b="7466"/>
          <a:stretch/>
        </p:blipFill>
        <p:spPr>
          <a:xfrm>
            <a:off x="492371" y="289820"/>
            <a:ext cx="9762978" cy="6568180"/>
          </a:xfrm>
          <a:prstGeom prst="rect">
            <a:avLst/>
          </a:prstGeom>
        </p:spPr>
      </p:pic>
    </p:spTree>
    <p:extLst>
      <p:ext uri="{BB962C8B-B14F-4D97-AF65-F5344CB8AC3E}">
        <p14:creationId xmlns:p14="http://schemas.microsoft.com/office/powerpoint/2010/main" val="239642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2300-5FA9-495C-B30C-97E250228306}"/>
              </a:ext>
            </a:extLst>
          </p:cNvPr>
          <p:cNvSpPr>
            <a:spLocks noGrp="1"/>
          </p:cNvSpPr>
          <p:nvPr>
            <p:ph type="title"/>
          </p:nvPr>
        </p:nvSpPr>
        <p:spPr/>
        <p:txBody>
          <a:bodyPr/>
          <a:lstStyle/>
          <a:p>
            <a:r>
              <a:rPr lang="en-US" dirty="0"/>
              <a:t>What do you verify in System Testing?</a:t>
            </a:r>
            <a:br>
              <a:rPr lang="en-US" dirty="0"/>
            </a:br>
            <a:endParaRPr lang="en-US" dirty="0"/>
          </a:p>
        </p:txBody>
      </p:sp>
      <p:pic>
        <p:nvPicPr>
          <p:cNvPr id="4" name="Content Placeholder 3">
            <a:extLst>
              <a:ext uri="{FF2B5EF4-FFF2-40B4-BE49-F238E27FC236}">
                <a16:creationId xmlns:a16="http://schemas.microsoft.com/office/drawing/2014/main" id="{A62BB9FB-63E9-4DD7-9267-AD498B6E6442}"/>
              </a:ext>
            </a:extLst>
          </p:cNvPr>
          <p:cNvPicPr>
            <a:picLocks noGrp="1" noChangeAspect="1"/>
          </p:cNvPicPr>
          <p:nvPr>
            <p:ph idx="1"/>
          </p:nvPr>
        </p:nvPicPr>
        <p:blipFill>
          <a:blip r:embed="rId2"/>
          <a:stretch>
            <a:fillRect/>
          </a:stretch>
        </p:blipFill>
        <p:spPr>
          <a:xfrm>
            <a:off x="545325" y="2363372"/>
            <a:ext cx="4772774" cy="3357319"/>
          </a:xfrm>
          <a:prstGeom prst="rect">
            <a:avLst/>
          </a:prstGeom>
        </p:spPr>
      </p:pic>
      <p:sp>
        <p:nvSpPr>
          <p:cNvPr id="5" name="Rectangle 4">
            <a:extLst>
              <a:ext uri="{FF2B5EF4-FFF2-40B4-BE49-F238E27FC236}">
                <a16:creationId xmlns:a16="http://schemas.microsoft.com/office/drawing/2014/main" id="{C11EE8C3-4B57-434F-B66E-245904B4E05D}"/>
              </a:ext>
            </a:extLst>
          </p:cNvPr>
          <p:cNvSpPr/>
          <p:nvPr/>
        </p:nvSpPr>
        <p:spPr>
          <a:xfrm>
            <a:off x="5550675" y="2363372"/>
            <a:ext cx="6096000" cy="1754326"/>
          </a:xfrm>
          <a:prstGeom prst="rect">
            <a:avLst/>
          </a:prstGeom>
        </p:spPr>
        <p:txBody>
          <a:bodyPr>
            <a:spAutoFit/>
          </a:bodyPr>
          <a:lstStyle/>
          <a:p>
            <a:r>
              <a:rPr lang="en-US" dirty="0"/>
              <a:t>System Testing involves testing the software code.</a:t>
            </a:r>
          </a:p>
          <a:p>
            <a:r>
              <a:rPr lang="en-US" dirty="0"/>
              <a:t>Testing the fully integrated applications including external peripherals in order to check how components interact with one another and with the system as a whole. This is also called End to End testing scenario.</a:t>
            </a:r>
          </a:p>
        </p:txBody>
      </p:sp>
    </p:spTree>
    <p:extLst>
      <p:ext uri="{BB962C8B-B14F-4D97-AF65-F5344CB8AC3E}">
        <p14:creationId xmlns:p14="http://schemas.microsoft.com/office/powerpoint/2010/main" val="42330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201D-6465-4F18-B876-81C2B2B95803}"/>
              </a:ext>
            </a:extLst>
          </p:cNvPr>
          <p:cNvSpPr>
            <a:spLocks noGrp="1"/>
          </p:cNvSpPr>
          <p:nvPr>
            <p:ph idx="1"/>
          </p:nvPr>
        </p:nvSpPr>
        <p:spPr/>
        <p:txBody>
          <a:bodyPr/>
          <a:lstStyle/>
          <a:p>
            <a:r>
              <a:rPr lang="en-US" dirty="0"/>
              <a:t>Verify thorough testing of every input in the application to check for desired outputs.</a:t>
            </a:r>
          </a:p>
          <a:p>
            <a:r>
              <a:rPr lang="en-US" dirty="0"/>
              <a:t>Testing of the user's experience with the application. </a:t>
            </a:r>
          </a:p>
          <a:p>
            <a:r>
              <a:rPr lang="en-US" dirty="0"/>
              <a:t>That is a very basic description of what is involved in system testing. You need to build detailed test cases and test suites that test each aspect of the application as seen from the outside without looking at the actual source code. </a:t>
            </a:r>
          </a:p>
          <a:p>
            <a:endParaRPr lang="en-US" dirty="0"/>
          </a:p>
        </p:txBody>
      </p:sp>
    </p:spTree>
    <p:extLst>
      <p:ext uri="{BB962C8B-B14F-4D97-AF65-F5344CB8AC3E}">
        <p14:creationId xmlns:p14="http://schemas.microsoft.com/office/powerpoint/2010/main" val="1194564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7528-D06B-4137-BD78-78861ADC5285}"/>
              </a:ext>
            </a:extLst>
          </p:cNvPr>
          <p:cNvSpPr>
            <a:spLocks noGrp="1"/>
          </p:cNvSpPr>
          <p:nvPr>
            <p:ph type="title"/>
          </p:nvPr>
        </p:nvSpPr>
        <p:spPr/>
        <p:txBody>
          <a:bodyPr/>
          <a:lstStyle/>
          <a:p>
            <a:r>
              <a:rPr lang="en-US" dirty="0"/>
              <a:t>Different Types of System Testing</a:t>
            </a:r>
          </a:p>
        </p:txBody>
      </p:sp>
      <p:sp>
        <p:nvSpPr>
          <p:cNvPr id="3" name="Content Placeholder 2">
            <a:extLst>
              <a:ext uri="{FF2B5EF4-FFF2-40B4-BE49-F238E27FC236}">
                <a16:creationId xmlns:a16="http://schemas.microsoft.com/office/drawing/2014/main" id="{2A154D45-6D92-428F-ADEC-93361A6FA4B5}"/>
              </a:ext>
            </a:extLst>
          </p:cNvPr>
          <p:cNvSpPr>
            <a:spLocks noGrp="1"/>
          </p:cNvSpPr>
          <p:nvPr>
            <p:ph idx="1"/>
          </p:nvPr>
        </p:nvSpPr>
        <p:spPr/>
        <p:txBody>
          <a:bodyPr>
            <a:normAutofit lnSpcReduction="10000"/>
          </a:bodyPr>
          <a:lstStyle/>
          <a:p>
            <a:r>
              <a:rPr lang="en-US" dirty="0"/>
              <a:t>Usability Testing- mainly focuses on the user's ease to use the application, flexibility in handling controls and ability of the system to meet its objectives</a:t>
            </a:r>
          </a:p>
          <a:p>
            <a:endParaRPr lang="en-US" dirty="0"/>
          </a:p>
          <a:p>
            <a:r>
              <a:rPr lang="en-US" dirty="0"/>
              <a:t> Load Testing- is necessary to know that a software solution will perform under real-life loads.</a:t>
            </a:r>
          </a:p>
          <a:p>
            <a:endParaRPr lang="en-US" dirty="0"/>
          </a:p>
          <a:p>
            <a:r>
              <a:rPr lang="en-US" dirty="0"/>
              <a:t>Regression Testing- involves testing done to make sure none of the changes made over the course of the development process have caused new bugs. It also makes sure no old bugs appear from the addition of new software modules over time.</a:t>
            </a:r>
          </a:p>
          <a:p>
            <a:endParaRPr lang="en-US" dirty="0"/>
          </a:p>
        </p:txBody>
      </p:sp>
    </p:spTree>
    <p:extLst>
      <p:ext uri="{BB962C8B-B14F-4D97-AF65-F5344CB8AC3E}">
        <p14:creationId xmlns:p14="http://schemas.microsoft.com/office/powerpoint/2010/main" val="135883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A70D-31AD-4D19-96CD-AE72C2B7EA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28B7DB-30DA-4D4A-B2D5-5AD14763F606}"/>
              </a:ext>
            </a:extLst>
          </p:cNvPr>
          <p:cNvSpPr>
            <a:spLocks noGrp="1"/>
          </p:cNvSpPr>
          <p:nvPr>
            <p:ph idx="1"/>
          </p:nvPr>
        </p:nvSpPr>
        <p:spPr>
          <a:xfrm>
            <a:off x="590844" y="2264897"/>
            <a:ext cx="10452294" cy="3924887"/>
          </a:xfrm>
        </p:spPr>
        <p:txBody>
          <a:bodyPr>
            <a:normAutofit fontScale="92500" lnSpcReduction="10000"/>
          </a:bodyPr>
          <a:lstStyle/>
          <a:p>
            <a:r>
              <a:rPr lang="en-US" dirty="0"/>
              <a:t>Recovery testing - is done to demonstrate a software solution is reliable, trustworthy and can successfully recoup from possible crashes.</a:t>
            </a:r>
          </a:p>
          <a:p>
            <a:endParaRPr lang="en-US" dirty="0"/>
          </a:p>
          <a:p>
            <a:r>
              <a:rPr lang="en-US" dirty="0"/>
              <a:t>Migration testing- is done to ensure that the software can be moved from older system infrastructures to current system infrastructures without any issues.</a:t>
            </a:r>
          </a:p>
          <a:p>
            <a:endParaRPr lang="en-US" dirty="0"/>
          </a:p>
          <a:p>
            <a:r>
              <a:rPr lang="en-US" dirty="0"/>
              <a:t>Functional Testing - Also known as functional completeness testing, Functional Testing involves trying to think of any possible missing functions. Testers might make a list of additional functionalities that a product could have to improve it during functional testing.</a:t>
            </a:r>
          </a:p>
          <a:p>
            <a:endParaRPr lang="en-US" dirty="0"/>
          </a:p>
          <a:p>
            <a:r>
              <a:rPr lang="en-US" dirty="0"/>
              <a:t>Hardware/Software Testing - IBM refers to Hardware/Software testing as "HW/SW Testing". This is when the tester focuses his/her attention on the interactions between the hardware and software during system testing.</a:t>
            </a:r>
          </a:p>
          <a:p>
            <a:endParaRPr lang="en-US" dirty="0"/>
          </a:p>
        </p:txBody>
      </p:sp>
    </p:spTree>
    <p:extLst>
      <p:ext uri="{BB962C8B-B14F-4D97-AF65-F5344CB8AC3E}">
        <p14:creationId xmlns:p14="http://schemas.microsoft.com/office/powerpoint/2010/main" val="78007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D6F-8657-468D-AB6E-6A5FE05D6435}"/>
              </a:ext>
            </a:extLst>
          </p:cNvPr>
          <p:cNvSpPr>
            <a:spLocks noGrp="1"/>
          </p:cNvSpPr>
          <p:nvPr>
            <p:ph type="title"/>
          </p:nvPr>
        </p:nvSpPr>
        <p:spPr/>
        <p:txBody>
          <a:bodyPr/>
          <a:lstStyle/>
          <a:p>
            <a:r>
              <a:rPr lang="en-US" dirty="0"/>
              <a:t>What Types of System Testing Should Testers Use?</a:t>
            </a:r>
          </a:p>
        </p:txBody>
      </p:sp>
      <p:sp>
        <p:nvSpPr>
          <p:cNvPr id="3" name="Content Placeholder 2">
            <a:extLst>
              <a:ext uri="{FF2B5EF4-FFF2-40B4-BE49-F238E27FC236}">
                <a16:creationId xmlns:a16="http://schemas.microsoft.com/office/drawing/2014/main" id="{98F74F0A-0580-4D88-A0A6-9D4320F12366}"/>
              </a:ext>
            </a:extLst>
          </p:cNvPr>
          <p:cNvSpPr>
            <a:spLocks noGrp="1"/>
          </p:cNvSpPr>
          <p:nvPr>
            <p:ph idx="1"/>
          </p:nvPr>
        </p:nvSpPr>
        <p:spPr>
          <a:xfrm>
            <a:off x="647114" y="2447912"/>
            <a:ext cx="9488244" cy="5046132"/>
          </a:xfrm>
        </p:spPr>
        <p:txBody>
          <a:bodyPr>
            <a:normAutofit/>
          </a:bodyPr>
          <a:lstStyle/>
          <a:p>
            <a:r>
              <a:rPr lang="en-US" dirty="0"/>
              <a:t>There are over 50 different types of system testing. The specific types used by a tester depend on several variables. Those variables include:</a:t>
            </a:r>
          </a:p>
          <a:p>
            <a:r>
              <a:rPr lang="en-US" dirty="0"/>
              <a:t>Who the tester works for - This is a major factor in determining the types of system testing a tester will use. Methods used by large companies are different than that used by medium and small companies.</a:t>
            </a:r>
          </a:p>
          <a:p>
            <a:r>
              <a:rPr lang="en-US" dirty="0"/>
              <a:t>Time available for testing - Ultimately, all 50 testing types could be used. Time is often what limits us to using only the types that are most relevant for the software project.</a:t>
            </a:r>
          </a:p>
          <a:p>
            <a:r>
              <a:rPr lang="en-US" dirty="0"/>
              <a:t>Resources available to the tester - Of course some testers will not have the necessary resources to conduct a testing type. For example, if you are a tester working for a large software development firm, you are likely to have expensive automated testing software not available to others.</a:t>
            </a:r>
          </a:p>
        </p:txBody>
      </p:sp>
    </p:spTree>
    <p:extLst>
      <p:ext uri="{BB962C8B-B14F-4D97-AF65-F5344CB8AC3E}">
        <p14:creationId xmlns:p14="http://schemas.microsoft.com/office/powerpoint/2010/main" val="127039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FACA-AFE4-4480-8B07-4CABF02251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030122-6039-45C3-A63C-9D5627B905E7}"/>
              </a:ext>
            </a:extLst>
          </p:cNvPr>
          <p:cNvSpPr>
            <a:spLocks noGrp="1"/>
          </p:cNvSpPr>
          <p:nvPr>
            <p:ph idx="1"/>
          </p:nvPr>
        </p:nvSpPr>
        <p:spPr/>
        <p:txBody>
          <a:bodyPr/>
          <a:lstStyle/>
          <a:p>
            <a:r>
              <a:rPr lang="en-US" dirty="0"/>
              <a:t>Software Tester's Education- There is a certain learning curve for each type of software testing available. To use some of the software involved, a tester has to learn how to use it.</a:t>
            </a:r>
          </a:p>
          <a:p>
            <a:r>
              <a:rPr lang="en-US" dirty="0"/>
              <a:t>Testing Budget - Money becomes a factor not just for smaller companies and individual software developers but large companies as well. </a:t>
            </a:r>
          </a:p>
          <a:p>
            <a:endParaRPr lang="en-US" dirty="0"/>
          </a:p>
        </p:txBody>
      </p:sp>
    </p:spTree>
    <p:extLst>
      <p:ext uri="{BB962C8B-B14F-4D97-AF65-F5344CB8AC3E}">
        <p14:creationId xmlns:p14="http://schemas.microsoft.com/office/powerpoint/2010/main" val="4002419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4148</TotalTime>
  <Words>1544</Words>
  <Application>Microsoft Office PowerPoint</Application>
  <PresentationFormat>Widescreen</PresentationFormat>
  <Paragraphs>116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Gothic</vt:lpstr>
      <vt:lpstr>Wingdings 3</vt:lpstr>
      <vt:lpstr>Ion Boardroom</vt:lpstr>
      <vt:lpstr>SQA ENGINEER System Testing &amp; its Types</vt:lpstr>
      <vt:lpstr>System testing,  Introduction to sub-system testing,   From functional to system aspects of  testing,  System testing,  Introduction to system testing,  Scenarios development,  System testing,  Use-cases for testing,  Specification-based testing</vt:lpstr>
      <vt:lpstr>What is System Testing?  </vt:lpstr>
      <vt:lpstr>What do you verify in System Testing? </vt:lpstr>
      <vt:lpstr>PowerPoint Presentation</vt:lpstr>
      <vt:lpstr>Different Types of System Testing</vt:lpstr>
      <vt:lpstr>PowerPoint Presentation</vt:lpstr>
      <vt:lpstr>What Types of System Testing Should Testers Use?</vt:lpstr>
      <vt:lpstr>PowerPoint Presentation</vt:lpstr>
      <vt:lpstr>System Testing Process: System Testing is performed in the following steps: </vt:lpstr>
      <vt:lpstr>PowerPoint Presentation</vt:lpstr>
      <vt:lpstr>What is Specification Based Testing? </vt:lpstr>
      <vt:lpstr>Types of specification based testing techniques </vt:lpstr>
      <vt:lpstr>Decision Table</vt:lpstr>
      <vt:lpstr>What is Decision Table in Software Testing? </vt:lpstr>
      <vt:lpstr>Why is Decision Table Important? </vt:lpstr>
      <vt:lpstr>Advantages of Decision Table in Software Testing </vt:lpstr>
      <vt:lpstr>Way to use Decision Table: Example </vt:lpstr>
      <vt:lpstr>PowerPoint Presentation</vt:lpstr>
      <vt:lpstr>Now let’s understand the interpretation of the above cases: </vt:lpstr>
      <vt:lpstr>ONLINE MONEY TRANSFER</vt:lpstr>
      <vt:lpstr>PowerPoint Presentation</vt:lpstr>
      <vt:lpstr>DECISION TABLE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dc:title>
  <dc:creator>Zarsha</dc:creator>
  <cp:lastModifiedBy>Admin</cp:lastModifiedBy>
  <cp:revision>41</cp:revision>
  <dcterms:created xsi:type="dcterms:W3CDTF">2019-10-13T12:26:15Z</dcterms:created>
  <dcterms:modified xsi:type="dcterms:W3CDTF">2023-02-12T03:08:34Z</dcterms:modified>
</cp:coreProperties>
</file>